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313" r:id="rId3"/>
    <p:sldId id="311" r:id="rId4"/>
    <p:sldId id="257" r:id="rId5"/>
    <p:sldId id="314" r:id="rId6"/>
    <p:sldId id="315" r:id="rId7"/>
    <p:sldId id="312" r:id="rId8"/>
    <p:sldId id="316" r:id="rId9"/>
    <p:sldId id="319" r:id="rId10"/>
    <p:sldId id="318" r:id="rId11"/>
    <p:sldId id="320" r:id="rId12"/>
    <p:sldId id="317" r:id="rId13"/>
    <p:sldId id="258" r:id="rId14"/>
    <p:sldId id="264" r:id="rId15"/>
    <p:sldId id="289" r:id="rId16"/>
  </p:sldIdLst>
  <p:sldSz cx="9144000" cy="5143500" type="screen16x9"/>
  <p:notesSz cx="6858000" cy="9144000"/>
  <p:embeddedFontLst>
    <p:embeddedFont>
      <p:font typeface="Alexandria Medium" charset="-78"/>
      <p:regular r:id="rId18"/>
      <p:bold r:id="rId19"/>
    </p:embeddedFont>
    <p:embeddedFont>
      <p:font typeface="Arial Black" pitchFamily="34" charset="0"/>
      <p:bold r:id="rId20"/>
    </p:embeddedFont>
    <p:embeddedFont>
      <p:font typeface="Arial Unicode MS" pitchFamily="34" charset="-128"/>
      <p:regular r:id="rId21"/>
    </p:embeddedFont>
    <p:embeddedFont>
      <p:font typeface="Albert Sans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6D31CFD-756A-4541-91DD-CE9408C9E905}">
  <a:tblStyle styleId="{96D31CFD-756A-4541-91DD-CE9408C9E9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ADA493-8168-4A4F-A46E-AFAD5954F95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20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00966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703cb3a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703cb3a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703cb3a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703cb3a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572bee519d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572bee519d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l="104756" t="-108210" r="280062" b="47851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3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4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5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6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1" r:id="rId5"/>
    <p:sldLayoutId id="2147483665" r:id="rId6"/>
    <p:sldLayoutId id="2147483667" r:id="rId7"/>
    <p:sldLayoutId id="2147483676" r:id="rId8"/>
    <p:sldLayoutId id="214748367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400485" y="720080"/>
            <a:ext cx="8343031" cy="1275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ru-RU" sz="3600" dirty="0">
                <a:solidFill>
                  <a:srgbClr val="15110E"/>
                </a:solidFill>
                <a:latin typeface="Arial Black" pitchFamily="34" charset="0"/>
              </a:rPr>
              <a:t>Сайт для изучения английского языка “</a:t>
            </a:r>
            <a:r>
              <a:rPr lang="ru-RU" sz="3600" dirty="0" err="1">
                <a:solidFill>
                  <a:srgbClr val="15110E"/>
                </a:solidFill>
                <a:latin typeface="Arial Black" pitchFamily="34" charset="0"/>
              </a:rPr>
              <a:t>Langu</a:t>
            </a:r>
            <a:r>
              <a:rPr lang="ru-RU" sz="3600" dirty="0">
                <a:solidFill>
                  <a:srgbClr val="15110E"/>
                </a:solidFill>
                <a:latin typeface="Arial Black" pitchFamily="34" charset="0"/>
              </a:rPr>
              <a:t>”</a:t>
            </a:r>
            <a:r>
              <a:rPr lang="ru-RU" sz="4000" dirty="0">
                <a:solidFill>
                  <a:srgbClr val="15110E"/>
                </a:solidFill>
                <a:latin typeface="Arial Black" pitchFamily="34" charset="0"/>
              </a:rPr>
              <a:t/>
            </a:r>
            <a:br>
              <a:rPr lang="ru-RU" sz="4000" dirty="0">
                <a:solidFill>
                  <a:srgbClr val="15110E"/>
                </a:solidFill>
                <a:latin typeface="Arial Black" pitchFamily="34" charset="0"/>
              </a:rPr>
            </a:br>
            <a:endParaRPr sz="4000" dirty="0">
              <a:latin typeface="Arial Black" pitchFamily="34" charset="0"/>
            </a:endParaRPr>
          </a:p>
        </p:txBody>
      </p:sp>
      <p:cxnSp>
        <p:nvCxnSpPr>
          <p:cNvPr id="192" name="Google Shape;192;p35">
            <a:hlinkClick r:id="" action="ppaction://hlinkshowjump?jump=nextslide"/>
          </p:cNvPr>
          <p:cNvCxnSpPr/>
          <p:nvPr/>
        </p:nvCxnSpPr>
        <p:spPr>
          <a:xfrm>
            <a:off x="1331640" y="987574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Заголовок 1"/>
          <p:cNvSpPr txBox="1">
            <a:spLocks/>
          </p:cNvSpPr>
          <p:nvPr/>
        </p:nvSpPr>
        <p:spPr bwMode="auto">
          <a:xfrm>
            <a:off x="2031272" y="5380062"/>
            <a:ext cx="5112568" cy="1295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9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lexandria Medium"/>
              <a:buNone/>
              <a:defRPr sz="52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>
              <a:defRPr/>
            </a:pPr>
            <a:endParaRPr lang="ru-RU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 bwMode="auto">
          <a:xfrm>
            <a:off x="539552" y="2283718"/>
            <a:ext cx="2448272" cy="215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>
              <a:defRPr/>
            </a:pPr>
            <a:r>
              <a:rPr lang="ru-RU" sz="1800" b="1" dirty="0" smtClean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Выполнил:</a:t>
            </a:r>
            <a:endParaRPr lang="ru-RU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defRPr/>
            </a:pPr>
            <a:r>
              <a:rPr lang="ru-RU" sz="1800" dirty="0" smtClean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Чекунова Вера,</a:t>
            </a:r>
          </a:p>
          <a:p>
            <a:pPr>
              <a:defRPr/>
            </a:pPr>
            <a:r>
              <a:rPr lang="ru-RU" sz="1800" dirty="0" smtClean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Бондаренко Анна,</a:t>
            </a:r>
          </a:p>
          <a:p>
            <a:pPr>
              <a:defRPr/>
            </a:pPr>
            <a:r>
              <a:rPr lang="ru-RU" sz="1800" dirty="0" smtClean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Просандеев Валерий,</a:t>
            </a:r>
            <a:endParaRPr lang="ru-RU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defRPr/>
            </a:pPr>
            <a:r>
              <a:rPr lang="ru-RU" sz="1800" dirty="0" smtClean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10 класс, школа №1580</a:t>
            </a:r>
          </a:p>
          <a:p>
            <a:pPr>
              <a:defRPr/>
            </a:pPr>
            <a:endParaRPr lang="ru-RU" sz="1800" dirty="0" smtClean="0">
              <a:solidFill>
                <a:schemeClr val="tx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defRPr/>
            </a:pPr>
            <a:r>
              <a:rPr lang="ru-RU" sz="1800" b="1" dirty="0" smtClean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Руководитель: </a:t>
            </a:r>
            <a:endParaRPr lang="ru-RU" dirty="0" smtClean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defRPr/>
            </a:pPr>
            <a:r>
              <a:rPr lang="ru-RU" sz="1800" dirty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Гришина Арина Александровна </a:t>
            </a:r>
            <a:endParaRPr lang="ru-RU" sz="1800" dirty="0" smtClean="0">
              <a:solidFill>
                <a:schemeClr val="tx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defRPr/>
            </a:pPr>
            <a:endParaRPr lang="ru-RU" sz="1800" dirty="0" smtClean="0">
              <a:solidFill>
                <a:schemeClr val="tx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>
              <a:defRPr/>
            </a:pPr>
            <a:endParaRPr lang="ru-RU" sz="1800" dirty="0" smtClean="0">
              <a:solidFill>
                <a:schemeClr val="tx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067694"/>
            <a:ext cx="4526607" cy="247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39552" y="555526"/>
            <a:ext cx="9289032" cy="81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ru-RU" sz="3600" dirty="0" smtClean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Проектирование страниц</a:t>
            </a:r>
            <a:endParaRPr lang="ru-RU" sz="3600" dirty="0">
              <a:latin typeface="Arial Black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282571"/>
            <a:ext cx="5184576" cy="2308324"/>
          </a:xfrm>
          <a:prstGeom prst="rect">
            <a:avLst/>
          </a:prstGeom>
          <a:solidFill>
            <a:schemeClr val="accent2"/>
          </a:solidFill>
          <a:ln w="3175">
            <a:solidFill>
              <a:srgbClr val="080808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&lt;div id="header"&gt;</a:t>
            </a:r>
          </a:p>
          <a:p>
            <a:r>
              <a:rPr lang="en-US" sz="800" dirty="0"/>
              <a:t>        &lt;div id="</a:t>
            </a:r>
            <a:r>
              <a:rPr lang="en-US" sz="800" dirty="0" err="1"/>
              <a:t>elem</a:t>
            </a:r>
            <a:r>
              <a:rPr lang="en-US" sz="800" dirty="0"/>
              <a:t>"&gt;</a:t>
            </a:r>
          </a:p>
          <a:p>
            <a:r>
              <a:rPr lang="en-US" sz="800" dirty="0"/>
              <a:t>            &lt;a </a:t>
            </a:r>
            <a:r>
              <a:rPr lang="en-US" sz="800" dirty="0" err="1"/>
              <a:t>href</a:t>
            </a:r>
            <a:r>
              <a:rPr lang="en-US" sz="800" dirty="0"/>
              <a:t>="home"&gt;</a:t>
            </a:r>
          </a:p>
          <a:p>
            <a:r>
              <a:rPr lang="en-US" sz="800" dirty="0"/>
              <a:t>                &lt;div id="logo"&gt;&lt;div id="</a:t>
            </a:r>
            <a:r>
              <a:rPr lang="en-US" sz="800" dirty="0" err="1"/>
              <a:t>purp</a:t>
            </a:r>
            <a:r>
              <a:rPr lang="en-US" sz="800" dirty="0"/>
              <a:t>"&gt;&lt;/div&gt;&lt;div id="r"&gt;&lt;/div&gt;&lt;/div&gt;</a:t>
            </a:r>
          </a:p>
          <a:p>
            <a:r>
              <a:rPr lang="en-US" sz="800" dirty="0"/>
              <a:t>            &lt;/a&gt;</a:t>
            </a:r>
          </a:p>
          <a:p>
            <a:r>
              <a:rPr lang="en-US" sz="800" dirty="0"/>
              <a:t>            &lt;a </a:t>
            </a:r>
            <a:r>
              <a:rPr lang="en-US" sz="800" dirty="0" err="1"/>
              <a:t>href</a:t>
            </a:r>
            <a:r>
              <a:rPr lang="en-US" sz="800" dirty="0"/>
              <a:t>="about" id="head"&gt;&lt;div id="about"&gt;About&lt;/div&gt;&lt;/a&gt;</a:t>
            </a:r>
          </a:p>
          <a:p>
            <a:r>
              <a:rPr lang="en-US" sz="800" dirty="0"/>
              <a:t>            &lt;a </a:t>
            </a:r>
            <a:r>
              <a:rPr lang="en-US" sz="800" dirty="0" err="1"/>
              <a:t>href</a:t>
            </a:r>
            <a:r>
              <a:rPr lang="en-US" sz="800" dirty="0"/>
              <a:t>="help" id="head"&gt;&lt;div id="about"&gt;Help&lt;/div&gt;&lt;/a&gt;</a:t>
            </a:r>
          </a:p>
          <a:p>
            <a:r>
              <a:rPr lang="en-US" sz="800" dirty="0"/>
              <a:t>            &lt;a </a:t>
            </a:r>
            <a:r>
              <a:rPr lang="en-US" sz="800" dirty="0" err="1"/>
              <a:t>href</a:t>
            </a:r>
            <a:r>
              <a:rPr lang="en-US" sz="800" dirty="0"/>
              <a:t>="map" id="head"&gt;&lt;div id="about"&gt;Map&lt;/div&gt;&lt;/a&gt;</a:t>
            </a:r>
          </a:p>
          <a:p>
            <a:r>
              <a:rPr lang="en-US" sz="800" dirty="0"/>
              <a:t>            &lt;a </a:t>
            </a:r>
            <a:r>
              <a:rPr lang="en-US" sz="800" dirty="0" err="1"/>
              <a:t>href</a:t>
            </a:r>
            <a:r>
              <a:rPr lang="en-US" sz="800" dirty="0"/>
              <a:t>="games" id="head"&gt;&lt;div id="about"&gt;Games&lt;/div&gt;&lt;/a&gt;</a:t>
            </a:r>
          </a:p>
          <a:p>
            <a:r>
              <a:rPr lang="en-US" sz="800" dirty="0"/>
              <a:t>            &lt;a </a:t>
            </a:r>
            <a:r>
              <a:rPr lang="en-US" sz="800" dirty="0" err="1"/>
              <a:t>href</a:t>
            </a:r>
            <a:r>
              <a:rPr lang="en-US" sz="800" dirty="0"/>
              <a:t>="login1" id="login"&gt;</a:t>
            </a:r>
          </a:p>
          <a:p>
            <a:r>
              <a:rPr lang="en-US" sz="800" dirty="0"/>
              <a:t>                &lt;div id="</a:t>
            </a:r>
            <a:r>
              <a:rPr lang="en-US" sz="800" dirty="0" err="1"/>
              <a:t>txtlogin</a:t>
            </a:r>
            <a:r>
              <a:rPr lang="en-US" sz="800" dirty="0"/>
              <a:t>"&gt;Log in&lt;/div&gt;</a:t>
            </a:r>
          </a:p>
          <a:p>
            <a:r>
              <a:rPr lang="en-US" sz="800" dirty="0"/>
              <a:t>                &lt;</a:t>
            </a:r>
            <a:r>
              <a:rPr lang="en-US" sz="800" dirty="0" err="1"/>
              <a:t>img</a:t>
            </a:r>
            <a:r>
              <a:rPr lang="en-US" sz="800" dirty="0"/>
              <a:t> </a:t>
            </a:r>
            <a:r>
              <a:rPr lang="en-US" sz="800" dirty="0" err="1"/>
              <a:t>src</a:t>
            </a:r>
            <a:r>
              <a:rPr lang="en-US" sz="800" dirty="0"/>
              <a:t>="https://cdn0.iconfinder.com/data/icons/chinese-new-year-2019-1/512/1068_arrow_forward_arrows_right-1024.png"</a:t>
            </a:r>
          </a:p>
          <a:p>
            <a:r>
              <a:rPr lang="en-US" sz="800" dirty="0"/>
              <a:t>                    style="width: 10%;height: 50%;margin-top: 2%;margin-left: 10%;" alt="a.png"&gt;</a:t>
            </a:r>
          </a:p>
          <a:p>
            <a:r>
              <a:rPr lang="en-US" sz="800" dirty="0"/>
              <a:t>            &lt;/a&gt;</a:t>
            </a:r>
          </a:p>
          <a:p>
            <a:r>
              <a:rPr lang="en-US" sz="800" dirty="0"/>
              <a:t>        &lt;/div&gt;</a:t>
            </a:r>
          </a:p>
          <a:p>
            <a:r>
              <a:rPr lang="en-US" sz="800" dirty="0"/>
              <a:t>        &lt;div id="headline"&gt;&lt;/div&gt;</a:t>
            </a:r>
          </a:p>
          <a:p>
            <a:r>
              <a:rPr lang="en-US" sz="800" dirty="0"/>
              <a:t>    &lt;/div&gt;</a:t>
            </a:r>
            <a:endParaRPr lang="ru-RU" sz="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614342" y="1302473"/>
            <a:ext cx="33843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 Внутри элемента &lt;</a:t>
            </a:r>
            <a:r>
              <a:rPr lang="en-US" dirty="0"/>
              <a:t>a </a:t>
            </a:r>
            <a:r>
              <a:rPr lang="en-US" dirty="0" err="1"/>
              <a:t>href</a:t>
            </a:r>
            <a:r>
              <a:rPr lang="en-US" dirty="0"/>
              <a:t>="home.html"&gt; </a:t>
            </a:r>
            <a:r>
              <a:rPr lang="ru-RU" dirty="0"/>
              <a:t>находится &lt;</a:t>
            </a:r>
            <a:r>
              <a:rPr lang="en-US" dirty="0"/>
              <a:t>div id="logo</a:t>
            </a:r>
            <a:r>
              <a:rPr lang="en-US" dirty="0" smtClean="0"/>
              <a:t>"&gt;</a:t>
            </a:r>
            <a:r>
              <a:rPr lang="ru-RU" dirty="0" smtClean="0"/>
              <a:t>, отображающий логотип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614342" y="2077718"/>
            <a:ext cx="33584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Каждая навигационная </a:t>
            </a:r>
            <a:r>
              <a:rPr lang="ru-RU" dirty="0"/>
              <a:t>ссылка (&lt;a&gt;) ведет на разные страницы:</a:t>
            </a:r>
          </a:p>
          <a:p>
            <a:r>
              <a:rPr lang="ru-RU" dirty="0" smtClean="0"/>
              <a:t>about.html </a:t>
            </a:r>
            <a:r>
              <a:rPr lang="ru-RU" dirty="0"/>
              <a:t>- страница с информацией о сайте. </a:t>
            </a:r>
            <a:r>
              <a:rPr lang="ru-RU" dirty="0" smtClean="0"/>
              <a:t>Элемент &lt;</a:t>
            </a:r>
            <a:r>
              <a:rPr lang="ru-RU" dirty="0" err="1" smtClean="0"/>
              <a:t>div</a:t>
            </a:r>
            <a:r>
              <a:rPr lang="ru-RU" dirty="0" smtClean="0"/>
              <a:t> </a:t>
            </a:r>
            <a:r>
              <a:rPr lang="ru-RU" dirty="0" err="1"/>
              <a:t>id</a:t>
            </a:r>
            <a:r>
              <a:rPr lang="ru-RU" dirty="0"/>
              <a:t>="</a:t>
            </a:r>
            <a:r>
              <a:rPr lang="ru-RU" dirty="0" err="1"/>
              <a:t>about</a:t>
            </a:r>
            <a:r>
              <a:rPr lang="ru-RU" dirty="0"/>
              <a:t>"&gt;, который отображает текст ссылки.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614342" y="3285582"/>
            <a:ext cx="2797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&gt;: </a:t>
            </a:r>
            <a:r>
              <a:rPr lang="ru-RU" dirty="0"/>
              <a:t>Загружает изображение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34592" y="3671687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Листинг 1 </a:t>
            </a:r>
            <a:r>
              <a:rPr lang="ru-RU" dirty="0"/>
              <a:t>– </a:t>
            </a:r>
            <a:r>
              <a:rPr lang="ru-RU" dirty="0" smtClean="0"/>
              <a:t>Код хедера главной страницы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69056" y="415592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 smtClean="0"/>
              <a:t>alt</a:t>
            </a:r>
            <a:r>
              <a:rPr lang="ru-RU" dirty="0"/>
              <a:t>: текст, который будет отображаться, если изображение не </a:t>
            </a:r>
            <a:r>
              <a:rPr lang="ru-RU" dirty="0" smtClean="0"/>
              <a:t>загрузится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5614342" y="3632706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style</a:t>
            </a:r>
            <a:r>
              <a:rPr lang="ru-RU" dirty="0"/>
              <a:t>: </a:t>
            </a:r>
            <a:r>
              <a:rPr lang="ru-RU" dirty="0" smtClean="0"/>
              <a:t>стили </a:t>
            </a:r>
            <a:r>
              <a:rPr lang="ru-RU" dirty="0"/>
              <a:t>для управления размерами и отступами изображения.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614342" y="4217481"/>
            <a:ext cx="2132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src</a:t>
            </a:r>
            <a:r>
              <a:rPr lang="en-US" dirty="0"/>
              <a:t>: URL </a:t>
            </a:r>
            <a:r>
              <a:rPr lang="ru-RU" dirty="0"/>
              <a:t>изображения; </a:t>
            </a:r>
          </a:p>
        </p:txBody>
      </p:sp>
    </p:spTree>
    <p:extLst>
      <p:ext uri="{BB962C8B-B14F-4D97-AF65-F5344CB8AC3E}">
        <p14:creationId xmlns:p14="http://schemas.microsoft.com/office/powerpoint/2010/main" val="220677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39552" y="555526"/>
            <a:ext cx="9289032" cy="81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ru-RU" sz="3600" dirty="0" smtClean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Проектирование страниц</a:t>
            </a:r>
            <a:endParaRPr lang="ru-RU" sz="3600" dirty="0">
              <a:latin typeface="Arial Black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55976" y="1371757"/>
            <a:ext cx="4464496" cy="1815882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800" dirty="0"/>
              <a:t>&lt;div id="info"&gt;</a:t>
            </a:r>
          </a:p>
          <a:p>
            <a:r>
              <a:rPr lang="en-US" sz="800" dirty="0"/>
              <a:t>    &lt;</a:t>
            </a:r>
            <a:r>
              <a:rPr lang="en-US" sz="800" dirty="0" err="1"/>
              <a:t>img</a:t>
            </a:r>
            <a:r>
              <a:rPr lang="en-US" sz="800" dirty="0"/>
              <a:t> </a:t>
            </a:r>
            <a:r>
              <a:rPr lang="en-US" sz="800" dirty="0" err="1"/>
              <a:t>src</a:t>
            </a:r>
            <a:r>
              <a:rPr lang="en-US" sz="800" dirty="0"/>
              <a:t>="https://i.yapx.ru/YRVDZ.png" alt="guys.png" id="</a:t>
            </a:r>
            <a:r>
              <a:rPr lang="en-US" sz="800" dirty="0" err="1"/>
              <a:t>pics</a:t>
            </a:r>
            <a:r>
              <a:rPr lang="en-US" sz="800" dirty="0"/>
              <a:t>"&gt;</a:t>
            </a:r>
          </a:p>
          <a:p>
            <a:r>
              <a:rPr lang="en-US" sz="800" dirty="0"/>
              <a:t>    &lt;div id="learn"&gt;</a:t>
            </a:r>
          </a:p>
          <a:p>
            <a:r>
              <a:rPr lang="en-US" sz="800" dirty="0"/>
              <a:t>        &lt;strong&gt; Learn English&lt;</a:t>
            </a:r>
            <a:r>
              <a:rPr lang="en-US" sz="800" dirty="0" err="1"/>
              <a:t>br</a:t>
            </a:r>
            <a:r>
              <a:rPr lang="en-US" sz="800" dirty="0"/>
              <a:t>&gt; like never&lt;</a:t>
            </a:r>
            <a:r>
              <a:rPr lang="en-US" sz="800" dirty="0" err="1"/>
              <a:t>br</a:t>
            </a:r>
            <a:r>
              <a:rPr lang="en-US" sz="800" dirty="0"/>
              <a:t>&gt; before&lt;/strong&gt;</a:t>
            </a:r>
          </a:p>
          <a:p>
            <a:r>
              <a:rPr lang="en-US" sz="800" dirty="0"/>
              <a:t>    &lt;/div&gt;</a:t>
            </a:r>
          </a:p>
          <a:p>
            <a:r>
              <a:rPr lang="en-US" sz="800" dirty="0"/>
              <a:t>    &lt;div id="</a:t>
            </a:r>
            <a:r>
              <a:rPr lang="en-US" sz="800" dirty="0" err="1"/>
              <a:t>opendoors</a:t>
            </a:r>
            <a:r>
              <a:rPr lang="en-US" sz="800" dirty="0"/>
              <a:t>"&gt;</a:t>
            </a:r>
          </a:p>
          <a:p>
            <a:r>
              <a:rPr lang="en-US" sz="800" dirty="0"/>
              <a:t>        Open doors to new possibilities!&lt;</a:t>
            </a:r>
            <a:r>
              <a:rPr lang="en-US" sz="800" dirty="0" err="1"/>
              <a:t>br</a:t>
            </a:r>
            <a:r>
              <a:rPr lang="en-US" sz="800" dirty="0"/>
              <a:t>&gt;</a:t>
            </a:r>
          </a:p>
          <a:p>
            <a:r>
              <a:rPr lang="en-US" sz="800" dirty="0"/>
              <a:t>        Every quest is a step towards&lt;</a:t>
            </a:r>
            <a:r>
              <a:rPr lang="en-US" sz="800" dirty="0" err="1"/>
              <a:t>br</a:t>
            </a:r>
            <a:r>
              <a:rPr lang="en-US" sz="800" dirty="0"/>
              <a:t>&gt; the freedom</a:t>
            </a:r>
          </a:p>
          <a:p>
            <a:r>
              <a:rPr lang="en-US" sz="800" dirty="0"/>
              <a:t>        to communicate&lt;</a:t>
            </a:r>
            <a:r>
              <a:rPr lang="en-US" sz="800" dirty="0" err="1"/>
              <a:t>br</a:t>
            </a:r>
            <a:r>
              <a:rPr lang="en-US" sz="800" dirty="0"/>
              <a:t>&gt; and understand the world</a:t>
            </a:r>
          </a:p>
          <a:p>
            <a:r>
              <a:rPr lang="en-US" sz="800" dirty="0"/>
              <a:t>    &lt;/div&gt;</a:t>
            </a:r>
          </a:p>
          <a:p>
            <a:r>
              <a:rPr lang="en-US" sz="800" dirty="0"/>
              <a:t>    &lt;a </a:t>
            </a:r>
            <a:r>
              <a:rPr lang="en-US" sz="800" dirty="0" err="1"/>
              <a:t>href</a:t>
            </a:r>
            <a:r>
              <a:rPr lang="en-US" sz="800" dirty="0"/>
              <a:t>="games" id="</a:t>
            </a:r>
            <a:r>
              <a:rPr lang="en-US" sz="800" dirty="0" err="1"/>
              <a:t>linkgs</a:t>
            </a:r>
            <a:r>
              <a:rPr lang="en-US" sz="800" dirty="0"/>
              <a:t>"&gt;</a:t>
            </a:r>
          </a:p>
          <a:p>
            <a:r>
              <a:rPr lang="en-US" sz="800" dirty="0"/>
              <a:t>        &lt;div id="</a:t>
            </a:r>
            <a:r>
              <a:rPr lang="en-US" sz="800" dirty="0" err="1"/>
              <a:t>getstart</a:t>
            </a:r>
            <a:r>
              <a:rPr lang="en-US" sz="800" dirty="0"/>
              <a:t>"&gt;&lt;strong&gt;Get started&lt;/strong&gt;&lt;/div&gt;</a:t>
            </a:r>
          </a:p>
          <a:p>
            <a:r>
              <a:rPr lang="en-US" sz="800" dirty="0"/>
              <a:t>    &lt;/a&gt;</a:t>
            </a:r>
          </a:p>
          <a:p>
            <a:r>
              <a:rPr lang="en-US" sz="800" dirty="0"/>
              <a:t>&lt;/div&gt;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62341" y="1371757"/>
            <a:ext cx="3794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&lt;</a:t>
            </a:r>
            <a:r>
              <a:rPr lang="ru-RU" dirty="0" err="1"/>
              <a:t>div</a:t>
            </a:r>
            <a:r>
              <a:rPr lang="ru-RU" dirty="0"/>
              <a:t> </a:t>
            </a:r>
            <a:r>
              <a:rPr lang="ru-RU" dirty="0" err="1"/>
              <a:t>id</a:t>
            </a:r>
            <a:r>
              <a:rPr lang="ru-RU" dirty="0"/>
              <a:t>="</a:t>
            </a:r>
            <a:r>
              <a:rPr lang="ru-RU" dirty="0" err="1"/>
              <a:t>info</a:t>
            </a:r>
            <a:r>
              <a:rPr lang="ru-RU" dirty="0"/>
              <a:t>"&gt;: Контейнер для </a:t>
            </a:r>
            <a:r>
              <a:rPr lang="ru-RU" dirty="0" smtClean="0"/>
              <a:t>информации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62341" y="1768624"/>
            <a:ext cx="2797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&gt;: </a:t>
            </a:r>
            <a:r>
              <a:rPr lang="ru-RU" dirty="0"/>
              <a:t>Загружает изображение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62341" y="211752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&lt;</a:t>
            </a:r>
            <a:r>
              <a:rPr lang="ru-RU" dirty="0" err="1"/>
              <a:t>div</a:t>
            </a:r>
            <a:r>
              <a:rPr lang="ru-RU" dirty="0"/>
              <a:t> </a:t>
            </a:r>
            <a:r>
              <a:rPr lang="ru-RU" dirty="0" err="1"/>
              <a:t>id</a:t>
            </a:r>
            <a:r>
              <a:rPr lang="ru-RU" dirty="0"/>
              <a:t>="</a:t>
            </a:r>
            <a:r>
              <a:rPr lang="ru-RU" dirty="0" err="1"/>
              <a:t>learn</a:t>
            </a:r>
            <a:r>
              <a:rPr lang="ru-RU" dirty="0"/>
              <a:t>"&gt;: Блок с текстом, выделенным с помощью тега &lt;</a:t>
            </a:r>
            <a:r>
              <a:rPr lang="ru-RU" dirty="0" err="1"/>
              <a:t>strong</a:t>
            </a:r>
            <a:r>
              <a:rPr lang="ru-RU" dirty="0"/>
              <a:t>&gt;, который делает его жирным.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62341" y="294108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&lt;</a:t>
            </a:r>
            <a:r>
              <a:rPr lang="ru-RU" dirty="0" err="1"/>
              <a:t>div</a:t>
            </a:r>
            <a:r>
              <a:rPr lang="ru-RU" dirty="0"/>
              <a:t> </a:t>
            </a:r>
            <a:r>
              <a:rPr lang="ru-RU" dirty="0" err="1"/>
              <a:t>id</a:t>
            </a:r>
            <a:r>
              <a:rPr lang="ru-RU" dirty="0"/>
              <a:t>="</a:t>
            </a:r>
            <a:r>
              <a:rPr lang="ru-RU" dirty="0" err="1"/>
              <a:t>opendoors</a:t>
            </a:r>
            <a:r>
              <a:rPr lang="ru-RU" dirty="0"/>
              <a:t>"&gt;: Дополнительный текст, который объясняет, что пользователь может ожидать.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262341" y="384931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&lt;a </a:t>
            </a:r>
            <a:r>
              <a:rPr lang="ru-RU" dirty="0" err="1"/>
              <a:t>href</a:t>
            </a:r>
            <a:r>
              <a:rPr lang="ru-RU" dirty="0"/>
              <a:t>="</a:t>
            </a:r>
            <a:r>
              <a:rPr lang="ru-RU" dirty="0" err="1"/>
              <a:t>games</a:t>
            </a:r>
            <a:r>
              <a:rPr lang="ru-RU" dirty="0"/>
              <a:t>" </a:t>
            </a:r>
            <a:r>
              <a:rPr lang="ru-RU" dirty="0" err="1"/>
              <a:t>id</a:t>
            </a:r>
            <a:r>
              <a:rPr lang="ru-RU" dirty="0"/>
              <a:t>="</a:t>
            </a:r>
            <a:r>
              <a:rPr lang="ru-RU" dirty="0" err="1"/>
              <a:t>linkgs</a:t>
            </a:r>
            <a:r>
              <a:rPr lang="ru-RU" dirty="0"/>
              <a:t>"&gt;: Ссылка, которая ведет на страницу "</a:t>
            </a:r>
            <a:r>
              <a:rPr lang="ru-RU" dirty="0" err="1"/>
              <a:t>games</a:t>
            </a:r>
            <a:r>
              <a:rPr lang="ru-RU" dirty="0"/>
              <a:t>". Внутри ссылки находится блок с текстом "</a:t>
            </a:r>
            <a:r>
              <a:rPr lang="ru-RU" dirty="0" err="1"/>
              <a:t>Get</a:t>
            </a:r>
            <a:r>
              <a:rPr lang="ru-RU" dirty="0"/>
              <a:t> </a:t>
            </a:r>
            <a:r>
              <a:rPr lang="ru-RU" dirty="0" err="1"/>
              <a:t>started</a:t>
            </a:r>
            <a:r>
              <a:rPr lang="ru-RU" dirty="0"/>
              <a:t>".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49794" y="3192201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Листинг </a:t>
            </a:r>
            <a:r>
              <a:rPr lang="en-US" dirty="0" smtClean="0"/>
              <a:t>2</a:t>
            </a:r>
            <a:r>
              <a:rPr lang="ru-RU" dirty="0" smtClean="0"/>
              <a:t> </a:t>
            </a:r>
            <a:r>
              <a:rPr lang="ru-RU" dirty="0"/>
              <a:t>– </a:t>
            </a:r>
            <a:r>
              <a:rPr lang="ru-RU" dirty="0" smtClean="0"/>
              <a:t>Код информации о курсе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985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39552" y="555526"/>
            <a:ext cx="7056784" cy="81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ru-RU" sz="3600" dirty="0" smtClean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Работа с базами данных</a:t>
            </a:r>
            <a:endParaRPr lang="ru-RU" sz="3600" dirty="0">
              <a:latin typeface="Arial Black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55976" y="1275606"/>
            <a:ext cx="44623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Обработка формы входа пользователя защищена декоратором, </a:t>
            </a:r>
            <a:r>
              <a:rPr lang="ru-RU" dirty="0"/>
              <a:t>поэтому доступ к </a:t>
            </a:r>
            <a:r>
              <a:rPr lang="ru-RU" dirty="0" smtClean="0"/>
              <a:t>ней  </a:t>
            </a:r>
            <a:r>
              <a:rPr lang="ru-RU" dirty="0"/>
              <a:t>возможен только для уже авторизованных </a:t>
            </a:r>
            <a:r>
              <a:rPr lang="ru-RU" dirty="0" smtClean="0"/>
              <a:t>пользователей</a:t>
            </a:r>
            <a:endParaRPr lang="ru-RU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351" y="2180857"/>
            <a:ext cx="3070041" cy="218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6012160" y="4374057"/>
            <a:ext cx="13681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Рис. 2 </a:t>
            </a:r>
            <a:r>
              <a:rPr lang="ru-RU" dirty="0"/>
              <a:t>– </a:t>
            </a:r>
            <a:r>
              <a:rPr lang="ru-RU" dirty="0" smtClean="0"/>
              <a:t>Вход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281336"/>
            <a:ext cx="3672407" cy="2585323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@</a:t>
            </a:r>
            <a:r>
              <a:rPr lang="en-US" sz="900" dirty="0" err="1"/>
              <a:t>login_required</a:t>
            </a:r>
            <a:endParaRPr lang="en-US" sz="900" dirty="0"/>
          </a:p>
          <a:p>
            <a:r>
              <a:rPr lang="en-US" sz="900" dirty="0" err="1"/>
              <a:t>def</a:t>
            </a:r>
            <a:r>
              <a:rPr lang="en-US" sz="900" dirty="0"/>
              <a:t> </a:t>
            </a:r>
            <a:r>
              <a:rPr lang="en-US" sz="900" dirty="0" err="1"/>
              <a:t>user_login</a:t>
            </a:r>
            <a:r>
              <a:rPr lang="en-US" sz="900" dirty="0"/>
              <a:t>(request):</a:t>
            </a:r>
          </a:p>
          <a:p>
            <a:r>
              <a:rPr lang="en-US" sz="900" dirty="0"/>
              <a:t>    if </a:t>
            </a:r>
            <a:r>
              <a:rPr lang="en-US" sz="900" dirty="0" err="1"/>
              <a:t>request.method</a:t>
            </a:r>
            <a:r>
              <a:rPr lang="en-US" sz="900" dirty="0"/>
              <a:t> == 'POST':</a:t>
            </a:r>
          </a:p>
          <a:p>
            <a:r>
              <a:rPr lang="en-US" sz="900" dirty="0"/>
              <a:t>        form = </a:t>
            </a:r>
            <a:r>
              <a:rPr lang="en-US" sz="900" dirty="0" err="1"/>
              <a:t>LoginForm</a:t>
            </a:r>
            <a:r>
              <a:rPr lang="en-US" sz="900" dirty="0"/>
              <a:t>(data=</a:t>
            </a:r>
            <a:r>
              <a:rPr lang="en-US" sz="900" dirty="0" err="1"/>
              <a:t>request.POST</a:t>
            </a:r>
            <a:r>
              <a:rPr lang="en-US" sz="900" dirty="0"/>
              <a:t>)</a:t>
            </a:r>
          </a:p>
          <a:p>
            <a:r>
              <a:rPr lang="en-US" sz="900" dirty="0"/>
              <a:t>        if </a:t>
            </a:r>
            <a:r>
              <a:rPr lang="en-US" sz="900" dirty="0" err="1"/>
              <a:t>form.is_valid</a:t>
            </a:r>
            <a:r>
              <a:rPr lang="en-US" sz="900" dirty="0"/>
              <a:t>():</a:t>
            </a:r>
          </a:p>
          <a:p>
            <a:r>
              <a:rPr lang="en-US" sz="900" dirty="0"/>
              <a:t>            username = </a:t>
            </a:r>
            <a:r>
              <a:rPr lang="en-US" sz="900" dirty="0" err="1"/>
              <a:t>form.cleaned_data.get</a:t>
            </a:r>
            <a:r>
              <a:rPr lang="en-US" sz="900" dirty="0"/>
              <a:t>("username")</a:t>
            </a:r>
          </a:p>
          <a:p>
            <a:r>
              <a:rPr lang="en-US" sz="900" dirty="0"/>
              <a:t>            password = </a:t>
            </a:r>
            <a:r>
              <a:rPr lang="en-US" sz="900" dirty="0" err="1"/>
              <a:t>form.cleaned_data.get</a:t>
            </a:r>
            <a:r>
              <a:rPr lang="en-US" sz="900" dirty="0"/>
              <a:t>("password")</a:t>
            </a:r>
          </a:p>
          <a:p>
            <a:r>
              <a:rPr lang="en-US" sz="900" dirty="0"/>
              <a:t>            user = authenticate(username=username, password=password)</a:t>
            </a:r>
          </a:p>
          <a:p>
            <a:r>
              <a:rPr lang="en-US" sz="900" dirty="0"/>
              <a:t>            if user is not None:</a:t>
            </a:r>
          </a:p>
          <a:p>
            <a:r>
              <a:rPr lang="en-US" sz="900" dirty="0"/>
              <a:t>                login(request, user)</a:t>
            </a:r>
          </a:p>
          <a:p>
            <a:r>
              <a:rPr lang="en-US" sz="900" dirty="0"/>
              <a:t>                return redirect('/')</a:t>
            </a:r>
          </a:p>
          <a:p>
            <a:r>
              <a:rPr lang="en-US" sz="900" dirty="0"/>
              <a:t>            else:</a:t>
            </a:r>
          </a:p>
          <a:p>
            <a:r>
              <a:rPr lang="en-US" sz="900" dirty="0"/>
              <a:t>                return render(request, 'main/login1.html', {'form': form, 'error': '</a:t>
            </a:r>
            <a:r>
              <a:rPr lang="ru-RU" sz="900" dirty="0"/>
              <a:t>Неверное имя пользователя или пароль.'})</a:t>
            </a:r>
          </a:p>
          <a:p>
            <a:r>
              <a:rPr lang="ru-RU" sz="900" dirty="0"/>
              <a:t>    </a:t>
            </a:r>
            <a:r>
              <a:rPr lang="en-US" sz="900" dirty="0"/>
              <a:t>else:</a:t>
            </a:r>
          </a:p>
          <a:p>
            <a:r>
              <a:rPr lang="en-US" sz="900" dirty="0"/>
              <a:t>        form = </a:t>
            </a:r>
            <a:r>
              <a:rPr lang="en-US" sz="900" dirty="0" err="1"/>
              <a:t>LoginForm</a:t>
            </a:r>
            <a:r>
              <a:rPr lang="en-US" sz="900" dirty="0"/>
              <a:t>()</a:t>
            </a:r>
          </a:p>
          <a:p>
            <a:r>
              <a:rPr lang="en-US" sz="900" dirty="0"/>
              <a:t>    return render(request, 'main/login1.html', {'form': form})</a:t>
            </a:r>
            <a:endParaRPr lang="ru-RU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666793" y="3994745"/>
            <a:ext cx="3417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Листинг 1 </a:t>
            </a:r>
            <a:r>
              <a:rPr lang="ru-RU" dirty="0"/>
              <a:t>– </a:t>
            </a:r>
            <a:r>
              <a:rPr lang="ru-RU" dirty="0" smtClean="0"/>
              <a:t>Представление </a:t>
            </a:r>
            <a:r>
              <a:rPr lang="en-US" dirty="0" err="1" smtClean="0"/>
              <a:t>user_login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9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539552" y="1499133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1"/>
          </p:nvPr>
        </p:nvSpPr>
        <p:spPr>
          <a:xfrm>
            <a:off x="656526" y="1479422"/>
            <a:ext cx="3384376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ru-RU" dirty="0" smtClean="0">
                <a:latin typeface="Arial" pitchFamily="34" charset="0"/>
                <a:cs typeface="Arial" pitchFamily="34" charset="0"/>
              </a:rPr>
              <a:t>     Расширение контента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9" name="Google Shape;209;p37"/>
          <p:cNvSpPr txBox="1">
            <a:spLocks noGrp="1"/>
          </p:cNvSpPr>
          <p:nvPr>
            <p:ph type="title" idx="3"/>
          </p:nvPr>
        </p:nvSpPr>
        <p:spPr>
          <a:xfrm>
            <a:off x="539552" y="2235333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4"/>
          </p:nvPr>
        </p:nvSpPr>
        <p:spPr>
          <a:xfrm>
            <a:off x="944558" y="2199502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>
                <a:latin typeface="Arial" pitchFamily="34" charset="0"/>
                <a:cs typeface="Arial" pitchFamily="34" charset="0"/>
              </a:rPr>
              <a:t>Персонализация</a:t>
            </a:r>
          </a:p>
        </p:txBody>
      </p:sp>
      <p:sp>
        <p:nvSpPr>
          <p:cNvPr id="211" name="Google Shape;211;p37"/>
          <p:cNvSpPr txBox="1">
            <a:spLocks noGrp="1"/>
          </p:cNvSpPr>
          <p:nvPr>
            <p:ph type="title" idx="5"/>
          </p:nvPr>
        </p:nvSpPr>
        <p:spPr>
          <a:xfrm>
            <a:off x="539552" y="2971558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6"/>
          </p:nvPr>
        </p:nvSpPr>
        <p:spPr>
          <a:xfrm>
            <a:off x="641514" y="2919582"/>
            <a:ext cx="26073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     Сообщество </a:t>
            </a:r>
            <a:r>
              <a:rPr lang="ru-RU" dirty="0">
                <a:latin typeface="Arial" pitchFamily="34" charset="0"/>
                <a:cs typeface="Arial" pitchFamily="34" charset="0"/>
              </a:rPr>
              <a:t>и взаимодействие</a:t>
            </a:r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7"/>
          </p:nvPr>
        </p:nvSpPr>
        <p:spPr>
          <a:xfrm>
            <a:off x="539552" y="3707758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8"/>
          </p:nvPr>
        </p:nvSpPr>
        <p:spPr>
          <a:xfrm>
            <a:off x="645929" y="3695550"/>
            <a:ext cx="3466981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     Оптимизация работы сайта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5" name="Google Shape;215;p37"/>
          <p:cNvSpPr txBox="1">
            <a:spLocks noGrp="1"/>
          </p:cNvSpPr>
          <p:nvPr>
            <p:ph type="title" idx="9"/>
          </p:nvPr>
        </p:nvSpPr>
        <p:spPr>
          <a:xfrm>
            <a:off x="4396351" y="1499133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3"/>
          </p:nvPr>
        </p:nvSpPr>
        <p:spPr>
          <a:xfrm>
            <a:off x="4760982" y="1479422"/>
            <a:ext cx="3195394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Расширение базы данных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14"/>
          </p:nvPr>
        </p:nvSpPr>
        <p:spPr>
          <a:xfrm>
            <a:off x="4396351" y="2235330"/>
            <a:ext cx="538500" cy="7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5"/>
          </p:nvPr>
        </p:nvSpPr>
        <p:spPr>
          <a:xfrm>
            <a:off x="4472950" y="2199502"/>
            <a:ext cx="3600400" cy="115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     Улучшение </a:t>
            </a:r>
            <a:r>
              <a:rPr lang="ru-RU" dirty="0">
                <a:latin typeface="Arial" pitchFamily="34" charset="0"/>
                <a:cs typeface="Arial" pitchFamily="34" charset="0"/>
              </a:rPr>
              <a:t>пользовательского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опыта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539552" y="555526"/>
            <a:ext cx="7344816" cy="816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ru-RU" sz="3600" dirty="0">
                <a:latin typeface="Arial Black" pitchFamily="34" charset="0"/>
              </a:rPr>
              <a:t>Будущие планы развития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>
            <a:spLocks/>
          </p:cNvSpPr>
          <p:nvPr/>
        </p:nvSpPr>
        <p:spPr>
          <a:xfrm>
            <a:off x="539552" y="555526"/>
            <a:ext cx="7344816" cy="816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ru-RU" sz="3600" dirty="0" smtClean="0">
                <a:latin typeface="Arial Black" pitchFamily="34" charset="0"/>
              </a:rPr>
              <a:t>Заключение</a:t>
            </a:r>
            <a:endParaRPr lang="ru-RU" sz="3600" dirty="0">
              <a:latin typeface="Arial Black" pitchFamily="34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067694"/>
            <a:ext cx="4968552" cy="271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554124" y="1275606"/>
            <a:ext cx="79063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/>
            <a:r>
              <a:rPr lang="ru-RU" dirty="0"/>
              <a:t>В ходе разработки сайта были приобретены и успешно применены знания в следующих областях: проектирование макета страниц с учетом принципов UX/UI-дизайна, создание страниц,  HTML листинг, осуществление миграций, работа с базами данных, </a:t>
            </a:r>
            <a:r>
              <a:rPr lang="ru-RU" dirty="0" smtClean="0"/>
              <a:t>разработка</a:t>
            </a:r>
          </a:p>
          <a:p>
            <a:pPr marL="0" indent="0" algn="just"/>
            <a:r>
              <a:rPr lang="ru-RU" dirty="0" smtClean="0"/>
              <a:t>интерактивных </a:t>
            </a:r>
            <a:r>
              <a:rPr lang="ru-RU" dirty="0"/>
              <a:t>квестов и игр, анализ клиентских </a:t>
            </a:r>
            <a:endParaRPr lang="ru-RU" dirty="0" smtClean="0"/>
          </a:p>
          <a:p>
            <a:pPr marL="0" indent="0" algn="just"/>
            <a:r>
              <a:rPr lang="ru-RU" dirty="0" smtClean="0"/>
              <a:t>требований </a:t>
            </a:r>
            <a:r>
              <a:rPr lang="ru-RU" dirty="0"/>
              <a:t>и запросов, а также получен опыт </a:t>
            </a:r>
            <a:endParaRPr lang="ru-RU" dirty="0" smtClean="0"/>
          </a:p>
          <a:p>
            <a:pPr marL="0" indent="0" algn="just"/>
            <a:r>
              <a:rPr lang="ru-RU" dirty="0" smtClean="0"/>
              <a:t>эффективного </a:t>
            </a:r>
            <a:r>
              <a:rPr lang="ru-RU" dirty="0"/>
              <a:t>взаимодействия с командой </a:t>
            </a:r>
            <a:endParaRPr lang="ru-RU" dirty="0" smtClean="0"/>
          </a:p>
          <a:p>
            <a:pPr marL="0" indent="0" algn="just"/>
            <a:r>
              <a:rPr lang="ru-RU" dirty="0" smtClean="0"/>
              <a:t>для </a:t>
            </a:r>
            <a:r>
              <a:rPr lang="ru-RU" dirty="0"/>
              <a:t>решения комплексных задач. </a:t>
            </a:r>
          </a:p>
          <a:p>
            <a:pPr marL="0" lvl="0" indent="0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564729" y="1602254"/>
            <a:ext cx="7416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dirty="0">
                <a:latin typeface="Arial Black" pitchFamily="34" charset="0"/>
              </a:rPr>
              <a:t>Спасибо за внимание</a:t>
            </a:r>
            <a:r>
              <a:rPr lang="en" sz="5400" dirty="0">
                <a:latin typeface="Arial Black" pitchFamily="34" charset="0"/>
              </a:rPr>
              <a:t>!</a:t>
            </a:r>
            <a:endParaRPr lang="ru-RU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555526"/>
            <a:ext cx="3424852" cy="816231"/>
          </a:xfrm>
        </p:spPr>
        <p:txBody>
          <a:bodyPr/>
          <a:lstStyle/>
          <a:p>
            <a:r>
              <a:rPr lang="ru-RU" sz="3600" dirty="0" smtClean="0">
                <a:latin typeface="Arial Black" pitchFamily="34" charset="0"/>
              </a:rPr>
              <a:t>Оглавление</a:t>
            </a:r>
            <a:endParaRPr lang="ru-RU" sz="3600" dirty="0">
              <a:latin typeface="Arial Black" pitchFamily="34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0" y="843558"/>
            <a:ext cx="3384376" cy="3600400"/>
          </a:xfrm>
        </p:spPr>
        <p:txBody>
          <a:bodyPr/>
          <a:lstStyle/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ru-RU" dirty="0" smtClean="0">
                <a:latin typeface="+mn-lt"/>
              </a:rPr>
              <a:t>Актуальность проекта</a:t>
            </a:r>
          </a:p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ru-RU" dirty="0" smtClean="0">
                <a:latin typeface="+mn-lt"/>
              </a:rPr>
              <a:t>Цели и задачи</a:t>
            </a:r>
          </a:p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ru-RU" dirty="0" smtClean="0">
                <a:latin typeface="+mn-lt"/>
              </a:rPr>
              <a:t>Анализ потребностей клиента</a:t>
            </a:r>
          </a:p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ru-RU" dirty="0" smtClean="0">
                <a:latin typeface="+mn-lt"/>
              </a:rPr>
              <a:t>Проектирование страниц</a:t>
            </a:r>
          </a:p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ru-RU" dirty="0" smtClean="0">
                <a:latin typeface="+mn-lt"/>
              </a:rPr>
              <a:t>Работа с базами данных</a:t>
            </a:r>
          </a:p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ru-RU" dirty="0" smtClean="0">
                <a:latin typeface="+mn-lt"/>
              </a:rPr>
              <a:t>Тестирование</a:t>
            </a:r>
          </a:p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ru-RU" dirty="0" smtClean="0">
                <a:latin typeface="+mn-lt"/>
              </a:rPr>
              <a:t>Дальнейшее развитие</a:t>
            </a:r>
          </a:p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ru-RU" dirty="0" smtClean="0">
                <a:latin typeface="+mn-lt"/>
              </a:rPr>
              <a:t>Заключение</a:t>
            </a:r>
          </a:p>
          <a:p>
            <a:pPr>
              <a:buBlip>
                <a:blip r:embed="rId2"/>
              </a:buBlip>
            </a:pPr>
            <a:endParaRPr lang="ru-RU" dirty="0">
              <a:latin typeface="+mn-lt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788024" y="1419622"/>
            <a:ext cx="2808312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4788024" y="1851670"/>
            <a:ext cx="2808312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4788024" y="2283718"/>
            <a:ext cx="2808312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>
            <a:off x="4788024" y="2715766"/>
            <a:ext cx="2808312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4788024" y="3147814"/>
            <a:ext cx="2808312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4788024" y="3579862"/>
            <a:ext cx="2808312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88024" y="4011910"/>
            <a:ext cx="2808312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02880"/>
            <a:ext cx="3198572" cy="3357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8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/>
        </p:nvSpPr>
        <p:spPr>
          <a:xfrm>
            <a:off x="611560" y="1311474"/>
            <a:ext cx="3859782" cy="3636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ru-RU" dirty="0">
                <a:latin typeface="+mn-lt"/>
              </a:rPr>
              <a:t>В условиях стремительного роста интереса к онлайн-обучению и гибким образовательным форматам, сайт отвечает современным требованиям учащихся, предоставляя доступный и эффективный способ изучения языка. Традиционные методы обучения часто не удовлетворяют потребности студентов в практическом применении языка, в то время как интерактивные квесты делают процесс обучения увлекательным и мотивирующим. Это особенно важно в мире, где знание английского языка открывает двери к карьерным возможностям и межкультурному общению.</a:t>
            </a: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39552" y="555526"/>
            <a:ext cx="5976664" cy="81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ru-RU" sz="3600" dirty="0">
                <a:latin typeface="Arial Black" pitchFamily="34" charset="0"/>
              </a:rPr>
              <a:t>Актуальность проекта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60032" y="1419622"/>
            <a:ext cx="3240360" cy="3135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65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/>
        </p:nvSpPr>
        <p:spPr>
          <a:xfrm>
            <a:off x="530300" y="1491630"/>
            <a:ext cx="4248472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just"/>
            <a:r>
              <a:rPr lang="ru-RU" dirty="0">
                <a:latin typeface="+mn-lt"/>
                <a:ea typeface="Arial Unicode MS" pitchFamily="34" charset="-128"/>
                <a:cs typeface="Arial Unicode MS" pitchFamily="34" charset="-128"/>
              </a:rPr>
              <a:t>Р</a:t>
            </a:r>
            <a:r>
              <a:rPr lang="ru-RU" dirty="0" smtClean="0">
                <a:latin typeface="+mn-lt"/>
                <a:ea typeface="Arial Unicode MS" pitchFamily="34" charset="-128"/>
                <a:cs typeface="Arial Unicode MS" pitchFamily="34" charset="-128"/>
              </a:rPr>
              <a:t>азработать </a:t>
            </a:r>
            <a:r>
              <a:rPr lang="ru-RU" dirty="0">
                <a:latin typeface="+mn-lt"/>
                <a:ea typeface="Arial Unicode MS" pitchFamily="34" charset="-128"/>
                <a:cs typeface="Arial Unicode MS" pitchFamily="34" charset="-128"/>
              </a:rPr>
              <a:t>сайт, который будет иметь интерактивные игры, квесты, словарь для запоминания слов, систему обратной связи, и обеспечит пользователям эффективный процесс изучения английского языка, а также возможность практического применения знаний.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+mn-lt"/>
              <a:ea typeface="Arial Unicode MS" pitchFamily="34" charset="-128"/>
              <a:cs typeface="Arial Unicode MS" pitchFamily="34" charset="-128"/>
              <a:sym typeface="Albert Sans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39552" y="555526"/>
            <a:ext cx="5976664" cy="81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ru-RU" sz="3600" dirty="0" smtClean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Цель </a:t>
            </a:r>
            <a:r>
              <a:rPr lang="ru-RU" sz="3600" dirty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проекта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15156"/>
            <a:ext cx="2872050" cy="3644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39552" y="555526"/>
            <a:ext cx="7344816" cy="816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600" dirty="0" smtClean="0">
                <a:latin typeface="Arial Black" pitchFamily="34" charset="0"/>
              </a:rPr>
              <a:t>Задачи работы</a:t>
            </a:r>
            <a:endParaRPr lang="ru-RU" sz="3600" dirty="0">
              <a:latin typeface="Arial Black" pitchFamily="34" charset="0"/>
            </a:endParaRPr>
          </a:p>
        </p:txBody>
      </p:sp>
      <p:sp>
        <p:nvSpPr>
          <p:cNvPr id="3" name="Google Shape;199;p36"/>
          <p:cNvSpPr txBox="1"/>
          <p:nvPr/>
        </p:nvSpPr>
        <p:spPr>
          <a:xfrm>
            <a:off x="1895624" y="2811917"/>
            <a:ext cx="1512168" cy="134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/>
            <a:r>
              <a:rPr lang="ru-RU" dirty="0"/>
              <a:t>Проектирование </a:t>
            </a:r>
            <a:r>
              <a:rPr lang="ru-RU" dirty="0" smtClean="0"/>
              <a:t>диаграмм, схем, таблиц</a:t>
            </a:r>
            <a:endParaRPr lang="ru-RU" dirty="0"/>
          </a:p>
        </p:txBody>
      </p:sp>
      <p:sp>
        <p:nvSpPr>
          <p:cNvPr id="4" name="Google Shape;199;p36"/>
          <p:cNvSpPr txBox="1"/>
          <p:nvPr/>
        </p:nvSpPr>
        <p:spPr>
          <a:xfrm>
            <a:off x="551384" y="2767708"/>
            <a:ext cx="1356320" cy="134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/>
            <a:r>
              <a:rPr lang="ru-RU" dirty="0" smtClean="0"/>
              <a:t>Анализ требований </a:t>
            </a:r>
            <a:r>
              <a:rPr lang="ru-RU" dirty="0"/>
              <a:t>и ожиданий пользователей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Google Shape;199;p36"/>
          <p:cNvSpPr txBox="1"/>
          <p:nvPr/>
        </p:nvSpPr>
        <p:spPr>
          <a:xfrm>
            <a:off x="3395712" y="2811917"/>
            <a:ext cx="1296144" cy="134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/>
            <a:r>
              <a:rPr lang="ru-RU" dirty="0" smtClean="0"/>
              <a:t>Разработка дизайна страниц</a:t>
            </a:r>
            <a:endParaRPr lang="ru-RU" dirty="0"/>
          </a:p>
        </p:txBody>
      </p:sp>
      <p:sp>
        <p:nvSpPr>
          <p:cNvPr id="7" name="Google Shape;199;p36"/>
          <p:cNvSpPr txBox="1"/>
          <p:nvPr/>
        </p:nvSpPr>
        <p:spPr>
          <a:xfrm>
            <a:off x="4679776" y="2811917"/>
            <a:ext cx="1045220" cy="134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/>
            <a:r>
              <a:rPr lang="ru-RU" dirty="0"/>
              <a:t>Создание </a:t>
            </a:r>
            <a:r>
              <a:rPr lang="ru-RU" dirty="0" smtClean="0"/>
              <a:t>страниц</a:t>
            </a:r>
            <a:endParaRPr lang="ru-RU" dirty="0"/>
          </a:p>
        </p:txBody>
      </p:sp>
      <p:sp>
        <p:nvSpPr>
          <p:cNvPr id="10" name="Google Shape;199;p36"/>
          <p:cNvSpPr txBox="1"/>
          <p:nvPr/>
        </p:nvSpPr>
        <p:spPr>
          <a:xfrm>
            <a:off x="5712916" y="2811917"/>
            <a:ext cx="1535460" cy="134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/>
            <a:r>
              <a:rPr lang="ru-RU" dirty="0"/>
              <a:t>Осуществление миграций с базой </a:t>
            </a:r>
            <a:r>
              <a:rPr lang="ru-RU" dirty="0" smtClean="0"/>
              <a:t>данных</a:t>
            </a:r>
            <a:endParaRPr lang="ru-RU" dirty="0"/>
          </a:p>
        </p:txBody>
      </p:sp>
      <p:sp>
        <p:nvSpPr>
          <p:cNvPr id="11" name="Google Shape;199;p36"/>
          <p:cNvSpPr txBox="1"/>
          <p:nvPr/>
        </p:nvSpPr>
        <p:spPr>
          <a:xfrm>
            <a:off x="7236296" y="2811917"/>
            <a:ext cx="1554100" cy="1344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/>
            <a:r>
              <a:rPr lang="ru-RU" dirty="0"/>
              <a:t>Разработка интерактивных </a:t>
            </a:r>
            <a:r>
              <a:rPr lang="ru-RU" dirty="0" smtClean="0"/>
              <a:t>квестов</a:t>
            </a:r>
            <a:endParaRPr lang="ru-RU" dirty="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503548" y="2571750"/>
            <a:ext cx="8136904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1135682" y="2450752"/>
            <a:ext cx="195958" cy="195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2552768" y="2450752"/>
            <a:ext cx="195958" cy="195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943994" y="2450752"/>
            <a:ext cx="195958" cy="195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5148064" y="2450752"/>
            <a:ext cx="195958" cy="195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392266" y="2450752"/>
            <a:ext cx="195958" cy="195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7904434" y="2450752"/>
            <a:ext cx="195958" cy="195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10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/>
          <p:cNvSpPr txBox="1">
            <a:spLocks/>
          </p:cNvSpPr>
          <p:nvPr/>
        </p:nvSpPr>
        <p:spPr>
          <a:xfrm>
            <a:off x="539552" y="555526"/>
            <a:ext cx="7344816" cy="8162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600" dirty="0" smtClean="0">
                <a:latin typeface="Arial Black" pitchFamily="34" charset="0"/>
              </a:rPr>
              <a:t>Анализ требований</a:t>
            </a:r>
            <a:endParaRPr lang="ru-RU" sz="3600" dirty="0">
              <a:latin typeface="Arial Black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39552" y="149163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Увлекательные методы изучения языка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539552" y="231014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+mn-lt"/>
              </a:rPr>
              <a:t>Возможность г</a:t>
            </a:r>
            <a:r>
              <a:rPr lang="ru-RU" dirty="0" smtClean="0">
                <a:latin typeface="+mn-lt"/>
              </a:rPr>
              <a:t>ибкого обучения</a:t>
            </a:r>
            <a:endParaRPr lang="ru-RU" dirty="0">
              <a:latin typeface="+mn-lt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39552" y="303022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+mn-lt"/>
              </a:rPr>
              <a:t>Персонализацию</a:t>
            </a:r>
            <a:r>
              <a:rPr lang="ru-RU" dirty="0" smtClean="0">
                <a:latin typeface="+mn-lt"/>
              </a:rPr>
              <a:t>, геймификацию, социальные функции, интерактивные квесты</a:t>
            </a:r>
            <a:endParaRPr lang="ru-RU" dirty="0">
              <a:latin typeface="+mn-lt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39552" y="3973949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Возможность </a:t>
            </a:r>
            <a:r>
              <a:rPr lang="ru-RU" dirty="0"/>
              <a:t>обращения в службу </a:t>
            </a:r>
            <a:r>
              <a:rPr lang="ru-RU" dirty="0" smtClean="0"/>
              <a:t>поддержки</a:t>
            </a:r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5111552" y="1491630"/>
            <a:ext cx="3636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Получение помощи </a:t>
            </a:r>
            <a:r>
              <a:rPr lang="ru-RU" dirty="0"/>
              <a:t>и </a:t>
            </a:r>
            <a:r>
              <a:rPr lang="ru-RU" dirty="0" smtClean="0"/>
              <a:t>советов </a:t>
            </a:r>
            <a:r>
              <a:rPr lang="ru-RU" dirty="0"/>
              <a:t>в процессе </a:t>
            </a:r>
            <a:r>
              <a:rPr lang="ru-RU" dirty="0" smtClean="0"/>
              <a:t>обучения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5111552" y="2310140"/>
            <a:ext cx="3780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</a:t>
            </a:r>
            <a:r>
              <a:rPr lang="ru-RU" dirty="0" smtClean="0"/>
              <a:t>озможность </a:t>
            </a:r>
            <a:r>
              <a:rPr lang="ru-RU" dirty="0"/>
              <a:t>участия в квестах без раскрытия личной </a:t>
            </a:r>
            <a:r>
              <a:rPr lang="ru-RU" dirty="0" smtClean="0"/>
              <a:t>информации</a:t>
            </a:r>
            <a:endParaRPr lang="ru-RU" dirty="0"/>
          </a:p>
        </p:txBody>
      </p: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Rectangle 4"/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57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683568" y="267494"/>
            <a:ext cx="7560840" cy="1316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 smtClean="0">
                <a:latin typeface="Arial Black" pitchFamily="34" charset="0"/>
              </a:rPr>
              <a:t>Аналоги</a:t>
            </a:r>
            <a:endParaRPr sz="4400" dirty="0">
              <a:latin typeface="Arial Black" pitchFamily="34" charset="0"/>
            </a:endParaRPr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4211960" y="-1532706"/>
            <a:ext cx="38565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can be the part of the presentation where you </a:t>
            </a:r>
            <a:r>
              <a:rPr lang="en" b="1" dirty="0"/>
              <a:t>introduce yourself</a:t>
            </a:r>
            <a:r>
              <a:rPr lang="en" dirty="0"/>
              <a:t>, write your email or contact data…</a:t>
            </a:r>
            <a:endParaRPr dirty="0"/>
          </a:p>
        </p:txBody>
      </p:sp>
      <p:cxnSp>
        <p:nvCxnSpPr>
          <p:cNvPr id="229" name="Google Shape;229;p38">
            <a:hlinkClick r:id="" action="ppaction://hlinkshowjump?jump=nextslide"/>
          </p:cNvPr>
          <p:cNvCxnSpPr/>
          <p:nvPr/>
        </p:nvCxnSpPr>
        <p:spPr>
          <a:xfrm>
            <a:off x="431472" y="267494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122" name="Picture 2" descr="Anyone else like the desktop version of duolingo than the app : r/duolin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8" r="6496"/>
          <a:stretch/>
        </p:blipFill>
        <p:spPr bwMode="auto">
          <a:xfrm>
            <a:off x="279376" y="1758338"/>
            <a:ext cx="4151150" cy="25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Онлайн-игры для изучения английского. Большая подборк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58338"/>
            <a:ext cx="4129660" cy="255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79425" y="1419622"/>
            <a:ext cx="7873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 smtClean="0"/>
              <a:t>D</a:t>
            </a:r>
            <a:r>
              <a:rPr lang="en-US" sz="1200" dirty="0" err="1" smtClean="0"/>
              <a:t>uo</a:t>
            </a:r>
            <a:r>
              <a:rPr lang="en" sz="1200" dirty="0" smtClean="0"/>
              <a:t>lingo</a:t>
            </a:r>
            <a:endParaRPr lang="ru-RU" sz="1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716016" y="1365176"/>
            <a:ext cx="1164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 smtClean="0"/>
              <a:t>British Council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83239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39552" y="555526"/>
            <a:ext cx="5976664" cy="81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ru-RU" sz="3600" dirty="0" smtClean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Дизайн страниц</a:t>
            </a:r>
            <a:endParaRPr lang="ru-RU" sz="3600" dirty="0">
              <a:latin typeface="Arial Black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75606"/>
            <a:ext cx="2205277" cy="156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221549"/>
            <a:ext cx="2205277" cy="156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96" y="1275606"/>
            <a:ext cx="2205276" cy="156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796" y="3221549"/>
            <a:ext cx="2205277" cy="156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903933" y="2843800"/>
            <a:ext cx="16205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Рис. 1 – Главная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464050" y="2843801"/>
            <a:ext cx="13067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2 </a:t>
            </a:r>
            <a:r>
              <a:rPr lang="ru-RU" dirty="0"/>
              <a:t>– </a:t>
            </a:r>
            <a:r>
              <a:rPr lang="ru-RU" dirty="0" smtClean="0"/>
              <a:t>Вход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21353" y="4789744"/>
            <a:ext cx="1585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3 </a:t>
            </a:r>
            <a:r>
              <a:rPr lang="ru-RU" dirty="0"/>
              <a:t>– </a:t>
            </a:r>
            <a:r>
              <a:rPr lang="ru-RU" dirty="0" smtClean="0"/>
              <a:t>Помощь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141846" y="4789743"/>
            <a:ext cx="1951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4 – Регистрация</a:t>
            </a:r>
            <a:endParaRPr lang="ru-RU" dirty="0"/>
          </a:p>
        </p:txBody>
      </p:sp>
      <p:pic>
        <p:nvPicPr>
          <p:cNvPr id="14" name="Рисунок 13"/>
          <p:cNvPicPr/>
          <p:nvPr/>
        </p:nvPicPr>
        <p:blipFill>
          <a:blip r:embed="rId6"/>
          <a:stretch>
            <a:fillRect/>
          </a:stretch>
        </p:blipFill>
        <p:spPr>
          <a:xfrm>
            <a:off x="6084168" y="193717"/>
            <a:ext cx="1980333" cy="1408237"/>
          </a:xfrm>
          <a:prstGeom prst="rect">
            <a:avLst/>
          </a:prstGeom>
        </p:spPr>
      </p:pic>
      <p:pic>
        <p:nvPicPr>
          <p:cNvPr id="15" name="Рисунок 14"/>
          <p:cNvPicPr/>
          <p:nvPr/>
        </p:nvPicPr>
        <p:blipFill>
          <a:blip r:embed="rId7"/>
          <a:stretch>
            <a:fillRect/>
          </a:stretch>
        </p:blipFill>
        <p:spPr>
          <a:xfrm>
            <a:off x="6097504" y="1830820"/>
            <a:ext cx="1980331" cy="1408084"/>
          </a:xfrm>
          <a:prstGeom prst="rect">
            <a:avLst/>
          </a:prstGeom>
        </p:spPr>
      </p:pic>
      <p:pic>
        <p:nvPicPr>
          <p:cNvPr id="16" name="Рисунок 15"/>
          <p:cNvPicPr/>
          <p:nvPr/>
        </p:nvPicPr>
        <p:blipFill>
          <a:blip r:embed="rId8"/>
          <a:stretch>
            <a:fillRect/>
          </a:stretch>
        </p:blipFill>
        <p:spPr>
          <a:xfrm>
            <a:off x="6097504" y="3467769"/>
            <a:ext cx="1979509" cy="1408237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399019" y="1553612"/>
            <a:ext cx="13773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5 </a:t>
            </a:r>
            <a:r>
              <a:rPr lang="ru-RU" dirty="0"/>
              <a:t>– </a:t>
            </a:r>
            <a:r>
              <a:rPr lang="ru-RU" dirty="0" smtClean="0"/>
              <a:t>Карта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345318" y="3198308"/>
            <a:ext cx="1484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Рис. 2 </a:t>
            </a:r>
            <a:r>
              <a:rPr lang="ru-RU" dirty="0"/>
              <a:t>– </a:t>
            </a:r>
            <a:r>
              <a:rPr lang="ru-RU" dirty="0" smtClean="0"/>
              <a:t>Диалог</a:t>
            </a:r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6012160" y="4846218"/>
            <a:ext cx="22013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Рис. 7 </a:t>
            </a:r>
            <a:r>
              <a:rPr lang="ru-RU" dirty="0"/>
              <a:t>– </a:t>
            </a:r>
            <a:r>
              <a:rPr lang="ru-RU" dirty="0" smtClean="0"/>
              <a:t>Перевод слова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36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539552" y="555526"/>
            <a:ext cx="9505056" cy="81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r>
              <a:rPr lang="ru-RU" sz="3600" dirty="0" smtClean="0">
                <a:latin typeface="Arial Black" pitchFamily="34" charset="0"/>
                <a:ea typeface="Arial Unicode MS" pitchFamily="34" charset="-128"/>
                <a:cs typeface="Arial Unicode MS" pitchFamily="34" charset="-128"/>
              </a:rPr>
              <a:t>Проектирование страниц</a:t>
            </a:r>
            <a:endParaRPr lang="ru-RU" sz="3600" dirty="0">
              <a:latin typeface="Arial Black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0"/>
          <a:stretch/>
        </p:blipFill>
        <p:spPr bwMode="auto">
          <a:xfrm>
            <a:off x="539552" y="1371757"/>
            <a:ext cx="4653337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675596" y="2103114"/>
            <a:ext cx="3070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Выбо</a:t>
            </a:r>
            <a:r>
              <a:rPr lang="ru-RU" dirty="0" smtClean="0"/>
              <a:t>р языков программирования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08104" y="2626915"/>
            <a:ext cx="38884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en-US" dirty="0" smtClean="0"/>
              <a:t>Python </a:t>
            </a:r>
            <a:r>
              <a:rPr lang="ru-RU" dirty="0" smtClean="0"/>
              <a:t>– язык программирования</a:t>
            </a:r>
            <a:endParaRPr lang="ru-RU" dirty="0"/>
          </a:p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en-US" dirty="0" smtClean="0"/>
              <a:t>Django - </a:t>
            </a:r>
            <a:r>
              <a:rPr lang="ru-RU" dirty="0" smtClean="0"/>
              <a:t>веб-</a:t>
            </a:r>
            <a:r>
              <a:rPr lang="ru-RU" dirty="0" err="1" smtClean="0"/>
              <a:t>фреймворк</a:t>
            </a:r>
            <a:endParaRPr lang="ru-RU" dirty="0"/>
          </a:p>
          <a:p>
            <a:pPr marL="152400" indent="0">
              <a:lnSpc>
                <a:spcPct val="200000"/>
              </a:lnSpc>
              <a:buSzPct val="120000"/>
              <a:buNone/>
            </a:pPr>
            <a:r>
              <a:rPr lang="en-US" dirty="0" smtClean="0"/>
              <a:t>HTML</a:t>
            </a:r>
            <a:r>
              <a:rPr lang="ru-RU" dirty="0"/>
              <a:t> - </a:t>
            </a:r>
            <a:r>
              <a:rPr lang="ru-RU" dirty="0" smtClean="0"/>
              <a:t>разметка веб-страниц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5714633" y="3130971"/>
            <a:ext cx="2889815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5714633" y="3563019"/>
            <a:ext cx="2889815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5752552" y="2410891"/>
            <a:ext cx="2851896" cy="0"/>
          </a:xfrm>
          <a:prstGeom prst="line">
            <a:avLst/>
          </a:prstGeom>
          <a:ln w="12700">
            <a:solidFill>
              <a:srgbClr val="0808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01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DF6FF"/>
      </a:lt1>
      <a:dk2>
        <a:srgbClr val="D6C2F5"/>
      </a:dk2>
      <a:lt2>
        <a:srgbClr val="8752B8"/>
      </a:lt2>
      <a:accent1>
        <a:srgbClr val="4B13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3418</TotalTime>
  <Words>1040</Words>
  <Application>Microsoft Office PowerPoint</Application>
  <PresentationFormat>Экран (16:9)</PresentationFormat>
  <Paragraphs>140</Paragraphs>
  <Slides>15</Slides>
  <Notes>7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Alexandria Medium</vt:lpstr>
      <vt:lpstr>Arial Black</vt:lpstr>
      <vt:lpstr>Arial Unicode MS</vt:lpstr>
      <vt:lpstr>Albert Sans</vt:lpstr>
      <vt:lpstr>Lead Funnel by Slidesgo</vt:lpstr>
      <vt:lpstr>Сайт для изучения английского языка “Langu” </vt:lpstr>
      <vt:lpstr>Оглавление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Аналоги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01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для изучения английского языка</dc:title>
  <dc:creator>Чекунова Вера</dc:creator>
  <cp:lastModifiedBy>Дмитрий Чекунов</cp:lastModifiedBy>
  <cp:revision>43</cp:revision>
  <dcterms:modified xsi:type="dcterms:W3CDTF">2024-12-28T09:58:46Z</dcterms:modified>
</cp:coreProperties>
</file>